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48" r:id="rId11"/>
    <p:sldId id="314" r:id="rId12"/>
    <p:sldId id="315" r:id="rId13"/>
    <p:sldId id="309" r:id="rId14"/>
    <p:sldId id="349" r:id="rId15"/>
    <p:sldId id="310" r:id="rId16"/>
    <p:sldId id="350" r:id="rId17"/>
    <p:sldId id="311" r:id="rId18"/>
    <p:sldId id="312" r:id="rId19"/>
    <p:sldId id="321" r:id="rId20"/>
    <p:sldId id="316" r:id="rId21"/>
    <p:sldId id="322" r:id="rId22"/>
    <p:sldId id="323" r:id="rId23"/>
    <p:sldId id="324" r:id="rId24"/>
    <p:sldId id="319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320" r:id="rId35"/>
    <p:sldId id="339" r:id="rId36"/>
    <p:sldId id="341" r:id="rId37"/>
    <p:sldId id="342" r:id="rId38"/>
    <p:sldId id="318" r:id="rId39"/>
    <p:sldId id="335" r:id="rId40"/>
    <p:sldId id="327" r:id="rId41"/>
    <p:sldId id="333" r:id="rId42"/>
    <p:sldId id="334" r:id="rId43"/>
    <p:sldId id="34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39227" autoAdjust="0"/>
  </p:normalViewPr>
  <p:slideViewPr>
    <p:cSldViewPr snapToGrid="0" showGuides="1">
      <p:cViewPr varScale="1">
        <p:scale>
          <a:sx n="98" d="100"/>
          <a:sy n="98" d="100"/>
        </p:scale>
        <p:origin x="101" y="120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027d475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027d4758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df27c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df27c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bdf27c8d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bdf27c8d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347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232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1" y="4512663"/>
            <a:ext cx="5691110" cy="450967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D301A5F-8BD9-43D7-B644-8A0257006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76952"/>
              </p:ext>
            </p:extLst>
          </p:nvPr>
        </p:nvGraphicFramePr>
        <p:xfrm>
          <a:off x="230301" y="4941640"/>
          <a:ext cx="5740515" cy="103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05">
                  <a:extLst>
                    <a:ext uri="{9D8B030D-6E8A-4147-A177-3AD203B41FA5}">
                      <a16:colId xmlns:a16="http://schemas.microsoft.com/office/drawing/2014/main" val="4001744403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2351538436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3646918064"/>
                    </a:ext>
                  </a:extLst>
                </a:gridCol>
              </a:tblGrid>
              <a:tr h="1035851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GB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4.019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62.041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82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E72D34-1202-4CC7-9CB0-0E84D526E54A}"/>
              </a:ext>
            </a:extLst>
          </p:cNvPr>
          <p:cNvSpPr txBox="1"/>
          <p:nvPr/>
        </p:nvSpPr>
        <p:spPr>
          <a:xfrm>
            <a:off x="698664" y="1933840"/>
            <a:ext cx="49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1-train data</a:t>
            </a:r>
          </a:p>
          <a:p>
            <a:r>
              <a:rPr lang="en-US" dirty="0"/>
              <a:t>2-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81F7C-5C3B-4408-A220-984FEA8CCF06}"/>
              </a:ext>
            </a:extLst>
          </p:cNvPr>
          <p:cNvSpPr txBox="1"/>
          <p:nvPr/>
        </p:nvSpPr>
        <p:spPr>
          <a:xfrm>
            <a:off x="1027550" y="2257006"/>
            <a:ext cx="612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use Auto ARIMA and Get </a:t>
            </a:r>
          </a:p>
          <a:p>
            <a:r>
              <a:rPr lang="en-GB" dirty="0"/>
              <a:t>Best model(Dataset1):  ARIMA(3,0,1)</a:t>
            </a:r>
          </a:p>
          <a:p>
            <a:r>
              <a:rPr lang="en-GB" dirty="0"/>
              <a:t>Best model(Dataset2):  ARIMA(3,0,2)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6D51-C8B6-438B-93AB-D3D3E29E1758}"/>
              </a:ext>
            </a:extLst>
          </p:cNvPr>
          <p:cNvSpPr txBox="1"/>
          <p:nvPr/>
        </p:nvSpPr>
        <p:spPr>
          <a:xfrm>
            <a:off x="698664" y="3259015"/>
            <a:ext cx="456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Create  ARIMA Model</a:t>
            </a:r>
          </a:p>
          <a:p>
            <a:r>
              <a:rPr lang="en-US" dirty="0"/>
              <a:t>4-Fit the model</a:t>
            </a:r>
          </a:p>
          <a:p>
            <a:r>
              <a:rPr lang="en-US" dirty="0"/>
              <a:t>5-predict </a:t>
            </a:r>
          </a:p>
          <a:p>
            <a:r>
              <a:rPr lang="en-US" dirty="0"/>
              <a:t>6-calculate the mean square error</a:t>
            </a:r>
            <a:endParaRPr lang="en-GB" dirty="0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4563A8-1654-4B83-BCE3-0BD1E2F6C3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2" t="18462" r="43205" b="4501"/>
          <a:stretch/>
        </p:blipFill>
        <p:spPr>
          <a:xfrm>
            <a:off x="6250297" y="485040"/>
            <a:ext cx="4568905" cy="588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F728-EA2C-44F3-9AC9-8580C00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" y="775642"/>
            <a:ext cx="1041641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66AD2-5EB4-4C9B-A444-A5C07A89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" y="864353"/>
            <a:ext cx="1078650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460421"/>
            <a:ext cx="9338444" cy="138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17A3C-E075-48A2-88D9-97E7D664BA8E}"/>
              </a:ext>
            </a:extLst>
          </p:cNvPr>
          <p:cNvSpPr txBox="1"/>
          <p:nvPr/>
        </p:nvSpPr>
        <p:spPr>
          <a:xfrm>
            <a:off x="422030" y="188878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ARMA stands for Auto Regressive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ARMA model is a class of statistical models used to describe weakly stationary time series.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ACF &amp; PACF plots to check parameters and see if there’s a need to use differencing.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3414E-C777-4645-ABAC-7236376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6" y="3668772"/>
            <a:ext cx="5353294" cy="28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12BEA-6E4F-423A-9550-70CEF432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" y="3685432"/>
            <a:ext cx="5191738" cy="2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7FD6815-A2FC-4F9F-BD12-D89F83985705}"/>
              </a:ext>
            </a:extLst>
          </p:cNvPr>
          <p:cNvSpPr>
            <a:spLocks noGrp="1"/>
          </p:cNvSpPr>
          <p:nvPr/>
        </p:nvSpPr>
        <p:spPr>
          <a:xfrm>
            <a:off x="483058" y="1846456"/>
            <a:ext cx="10256776" cy="4275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lvl="1"/>
            <a:r>
              <a:rPr lang="en-US" dirty="0"/>
              <a:t>An ARMA model can be created using the statsmodels library as follows:</a:t>
            </a:r>
          </a:p>
          <a:p>
            <a:pPr lvl="2"/>
            <a:r>
              <a:rPr lang="en-US" dirty="0"/>
              <a:t>Define the model by calling ARMA() and passing in the p, d, and q parameters.</a:t>
            </a:r>
          </a:p>
          <a:p>
            <a:pPr lvl="2"/>
            <a:r>
              <a:rPr lang="en-US" dirty="0"/>
              <a:t>The model is prepared on the training data by calling the fit() function.</a:t>
            </a:r>
          </a:p>
          <a:p>
            <a:pPr lvl="2"/>
            <a:r>
              <a:rPr lang="en-US" dirty="0"/>
              <a:t>Predictions can be made by calling the predict() function and specifying the index of the time or times to be predicted</a:t>
            </a:r>
          </a:p>
          <a:p>
            <a:pPr lvl="1"/>
            <a:r>
              <a:rPr lang="en-US" dirty="0"/>
              <a:t>The parameters of the ARMA model are defined as follows:</a:t>
            </a:r>
          </a:p>
          <a:p>
            <a:pPr lvl="2"/>
            <a:r>
              <a:rPr lang="en-US" dirty="0"/>
              <a:t>p: The number of lag observations included in the model, also called the autoregressive order.</a:t>
            </a:r>
          </a:p>
          <a:p>
            <a:pPr lvl="2"/>
            <a:r>
              <a:rPr lang="en-US" dirty="0"/>
              <a:t>d: The number of times that the raw observations are differenced, also called the degree of differencing.</a:t>
            </a:r>
          </a:p>
          <a:p>
            <a:pPr lvl="2"/>
            <a:r>
              <a:rPr lang="en-US" dirty="0"/>
              <a:t>q: The size of the moving average window, also called the order of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D0150-46AC-40D8-8E97-EBA03AB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2784A-8414-4292-8413-D7B6925A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528" y="304800"/>
            <a:ext cx="5270441" cy="59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Basic Long Short Term Memory (LSTM)</a:t>
            </a: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2304701" y="1739833"/>
            <a:ext cx="3505233" cy="4555200"/>
            <a:chOff x="431925" y="1304875"/>
            <a:chExt cx="2628925" cy="3416400"/>
          </a:xfrm>
        </p:grpSpPr>
        <p:sp>
          <p:nvSpPr>
            <p:cNvPr id="62" name="Google Shape;62;p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body" idx="4294967295"/>
          </p:nvPr>
        </p:nvSpPr>
        <p:spPr>
          <a:xfrm>
            <a:off x="2404033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Model type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4294967295"/>
          </p:nvPr>
        </p:nvSpPr>
        <p:spPr>
          <a:xfrm>
            <a:off x="2406567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LSTM is a type of RNN deep learning Units that is mostly used for analysis of sequential data (time series data prediction).</a:t>
            </a:r>
            <a:endParaRPr sz="2133"/>
          </a:p>
        </p:txBody>
      </p:sp>
      <p:grpSp>
        <p:nvGrpSpPr>
          <p:cNvPr id="66" name="Google Shape;66;p2"/>
          <p:cNvGrpSpPr/>
          <p:nvPr/>
        </p:nvGrpSpPr>
        <p:grpSpPr>
          <a:xfrm>
            <a:off x="6156067" y="1739833"/>
            <a:ext cx="3510000" cy="4555200"/>
            <a:chOff x="3320450" y="1304875"/>
            <a:chExt cx="2632500" cy="3416400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"/>
          <p:cNvSpPr txBox="1">
            <a:spLocks noGrp="1"/>
          </p:cNvSpPr>
          <p:nvPr>
            <p:ph type="body" idx="4294967295"/>
          </p:nvPr>
        </p:nvSpPr>
        <p:spPr>
          <a:xfrm>
            <a:off x="6248067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application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4294967295"/>
          </p:nvPr>
        </p:nvSpPr>
        <p:spPr>
          <a:xfrm>
            <a:off x="6257833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There are different application areas that are used: Language model, neural machine translation, music generation, time series prediction, financial prediction, etc.</a:t>
            </a:r>
            <a:endParaRPr sz="2133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6096000" y="690200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RNN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224400" y="812133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Standard NN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r="50644" b="19730"/>
          <a:stretch/>
        </p:blipFill>
        <p:spPr>
          <a:xfrm>
            <a:off x="6485568" y="1808601"/>
            <a:ext cx="4412313" cy="396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l="48519" b="18890"/>
          <a:stretch/>
        </p:blipFill>
        <p:spPr>
          <a:xfrm>
            <a:off x="1397734" y="1818767"/>
            <a:ext cx="4323997" cy="376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Types of NN</a:t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6467" y="1739833"/>
            <a:ext cx="3292400" cy="8104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4294967295"/>
          </p:nvPr>
        </p:nvSpPr>
        <p:spPr>
          <a:xfrm>
            <a:off x="57646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Standard 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059703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4294967295"/>
          </p:nvPr>
        </p:nvSpPr>
        <p:spPr>
          <a:xfrm>
            <a:off x="4448200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931336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4294967295"/>
          </p:nvPr>
        </p:nvSpPr>
        <p:spPr>
          <a:xfrm>
            <a:off x="833897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 with LSTM unit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r="35425"/>
          <a:stretch/>
        </p:blipFill>
        <p:spPr>
          <a:xfrm>
            <a:off x="4253901" y="2690817"/>
            <a:ext cx="3292401" cy="321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l="59369" t="56753" b="23581"/>
          <a:stretch/>
        </p:blipFill>
        <p:spPr>
          <a:xfrm>
            <a:off x="4849134" y="5902900"/>
            <a:ext cx="2891367" cy="88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l="18094" r="18215" b="27271"/>
          <a:stretch/>
        </p:blipFill>
        <p:spPr>
          <a:xfrm>
            <a:off x="522467" y="3357567"/>
            <a:ext cx="3400400" cy="2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4">
            <a:alphaModFix/>
          </a:blip>
          <a:srcRect l="48019" t="82357" r="21280"/>
          <a:stretch/>
        </p:blipFill>
        <p:spPr>
          <a:xfrm>
            <a:off x="1200167" y="5674301"/>
            <a:ext cx="2214565" cy="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5">
            <a:alphaModFix/>
          </a:blip>
          <a:srcRect r="42795"/>
          <a:stretch/>
        </p:blipFill>
        <p:spPr>
          <a:xfrm>
            <a:off x="7877333" y="2933001"/>
            <a:ext cx="3980355" cy="32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354000" y="437867"/>
            <a:ext cx="5393600" cy="20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LSTM Cell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354000" y="2320401"/>
            <a:ext cx="5393600" cy="16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Type of RNN units</a:t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r="42795"/>
          <a:stretch/>
        </p:blipFill>
        <p:spPr>
          <a:xfrm>
            <a:off x="6299981" y="1433206"/>
            <a:ext cx="5393601" cy="435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l="63762" t="8196" b="9836"/>
          <a:stretch/>
        </p:blipFill>
        <p:spPr>
          <a:xfrm>
            <a:off x="1714502" y="2997667"/>
            <a:ext cx="2971668" cy="3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027d47580_0_6"/>
          <p:cNvSpPr txBox="1">
            <a:spLocks noGrp="1"/>
          </p:cNvSpPr>
          <p:nvPr>
            <p:ph type="title"/>
          </p:nvPr>
        </p:nvSpPr>
        <p:spPr>
          <a:xfrm>
            <a:off x="715633" y="2775700"/>
            <a:ext cx="607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Code flow chart</a:t>
            </a:r>
            <a:endParaRPr/>
          </a:p>
        </p:txBody>
      </p:sp>
      <p:pic>
        <p:nvPicPr>
          <p:cNvPr id="108" name="Google Shape;108;gf027d47580_0_6"/>
          <p:cNvPicPr preferRelativeResize="0"/>
          <p:nvPr/>
        </p:nvPicPr>
        <p:blipFill rotWithShape="1">
          <a:blip r:embed="rId3">
            <a:alphaModFix/>
          </a:blip>
          <a:srcRect b="7493"/>
          <a:stretch/>
        </p:blipFill>
        <p:spPr>
          <a:xfrm>
            <a:off x="7327867" y="360334"/>
            <a:ext cx="3828767" cy="615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368833" y="369496"/>
            <a:ext cx="109628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1</a:t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1" y="2062563"/>
            <a:ext cx="113157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df27c8d2_0_0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pic>
        <p:nvPicPr>
          <p:cNvPr id="120" name="Google Shape;120;gebdf27c8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33" y="1832734"/>
            <a:ext cx="5376000" cy="37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bdf27c8d2_0_0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22" name="Google Shape;122;gebdf27c8d2_0_0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23.87 RMSE </a:t>
            </a:r>
            <a:endParaRPr sz="2400"/>
          </a:p>
        </p:txBody>
      </p:sp>
      <p:sp>
        <p:nvSpPr>
          <p:cNvPr id="123" name="Google Shape;123;gebdf27c8d2_0_0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23.15 RMSE 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7000" y="1960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2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8" y="1985968"/>
            <a:ext cx="11613065" cy="434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ebdf27c8d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8" y="1923267"/>
            <a:ext cx="5507033" cy="3905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ebdf27c8d2_0_4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sp>
        <p:nvSpPr>
          <p:cNvPr id="136" name="Google Shape;136;gebdf27c8d2_0_4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37" name="Google Shape;137;gebdf27c8d2_0_4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13.86 RMSE </a:t>
            </a:r>
            <a:endParaRPr sz="2400"/>
          </a:p>
        </p:txBody>
      </p:sp>
      <p:sp>
        <p:nvSpPr>
          <p:cNvPr id="138" name="Google Shape;138;gebdf27c8d2_0_4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18.49 RMSE 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" y="174975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2" y="426751"/>
            <a:ext cx="9580321" cy="14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B70DA-9610-4F7D-90AE-923E32753EAA}"/>
              </a:ext>
            </a:extLst>
          </p:cNvPr>
          <p:cNvSpPr txBox="1"/>
          <p:nvPr/>
        </p:nvSpPr>
        <p:spPr>
          <a:xfrm>
            <a:off x="492369" y="1461477"/>
            <a:ext cx="10952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that stands for Auto Regressive Integrated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acronym that stands for Auto Regressive Integrated Moving Average. It is a generalization of the simpler Auto Regressive Moving Average and adds the notion of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is a class of statistical models for analyzing and forecasting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‘non-seasonal’ time series that exhibits patterns and is not a random white noise can be modeled with ARIMA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statsmodels</a:t>
            </a:r>
            <a:r>
              <a:rPr lang="en-US" dirty="0"/>
              <a:t> library provides the capability to fit an ARIMA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can be created using the </a:t>
            </a:r>
            <a:r>
              <a:rPr lang="en-US" dirty="0" err="1"/>
              <a:t>statsmodels</a:t>
            </a:r>
            <a:r>
              <a:rPr lang="en-US" dirty="0"/>
              <a:t> library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Define the model by calling ARIMA() and passing in the p, d, and q parameters: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 is the order of the AR term(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It refers to the number of lags of Y to be used as predictors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aleway" pitchFamily="2" charset="0"/>
              </a:rPr>
              <a:t>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q is the order of the MA term(It refers to the number of lagged forecast errors that should go into the ARIMA Model.)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 is the number of differencing required to make the time series stationary</a:t>
            </a:r>
          </a:p>
          <a:p>
            <a:pPr lvl="3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prepared on the training data by calling the fit()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can be made by calling the predict() function and specifying the index of the time or times to be predicted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13596</TotalTime>
  <Words>1033</Words>
  <Application>Microsoft Office PowerPoint</Application>
  <PresentationFormat>Widescreen</PresentationFormat>
  <Paragraphs>111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Algerian</vt:lpstr>
      <vt:lpstr>Arial</vt:lpstr>
      <vt:lpstr>Calibri</vt:lpstr>
      <vt:lpstr>Calibri Light</vt:lpstr>
      <vt:lpstr>charter</vt:lpstr>
      <vt:lpstr>Helvetica</vt:lpstr>
      <vt:lpstr>raleway</vt:lpstr>
      <vt:lpstr>Sakkal Majalla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Long Short Term Memory (LSTM)</vt:lpstr>
      <vt:lpstr>RNN</vt:lpstr>
      <vt:lpstr>Types of NN</vt:lpstr>
      <vt:lpstr>LSTM Cell</vt:lpstr>
      <vt:lpstr>Code flow chart</vt:lpstr>
      <vt:lpstr>Results Dataset 1</vt:lpstr>
      <vt:lpstr> Loss</vt:lpstr>
      <vt:lpstr>Results dataset 2</vt:lpstr>
      <vt:lpstr>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Mustafa Said</cp:lastModifiedBy>
  <cp:revision>460</cp:revision>
  <dcterms:created xsi:type="dcterms:W3CDTF">2020-11-20T16:32:03Z</dcterms:created>
  <dcterms:modified xsi:type="dcterms:W3CDTF">2021-09-14T11:33:36Z</dcterms:modified>
</cp:coreProperties>
</file>